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72" r:id="rId5"/>
    <p:sldId id="273" r:id="rId6"/>
    <p:sldId id="274" r:id="rId7"/>
    <p:sldId id="275" r:id="rId8"/>
    <p:sldId id="276" r:id="rId9"/>
    <p:sldId id="277" r:id="rId10"/>
    <p:sldId id="279" r:id="rId11"/>
    <p:sldId id="280" r:id="rId12"/>
    <p:sldId id="278" r:id="rId13"/>
    <p:sldId id="281" r:id="rId14"/>
    <p:sldId id="282" r:id="rId15"/>
    <p:sldId id="283"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94" d="100"/>
          <a:sy n="94" d="100"/>
        </p:scale>
        <p:origin x="20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10/21/2022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04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985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118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9681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4723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94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2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37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11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890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40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48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31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01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149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49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898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10/21/2022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673749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heraldngr.com/2022/10/the-use-of-social-media-for-employee-recruitment-and-selection.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7238" y="1047447"/>
            <a:ext cx="9601196" cy="1303867"/>
          </a:xfrm>
        </p:spPr>
        <p:txBody>
          <a:bodyPr>
            <a:noAutofit/>
          </a:bodyPr>
          <a:lstStyle/>
          <a:p>
            <a:r>
              <a:rPr lang="en-US" sz="3300" b="1" dirty="0" smtClean="0"/>
              <a:t>THE USE OF SOCIAL MEDIA FOR EMPLOYEE RECRUITMENT AND SELECTION</a:t>
            </a:r>
            <a:endParaRPr lang="en-US" sz="3300" b="1" dirty="0"/>
          </a:p>
        </p:txBody>
      </p:sp>
      <p:sp>
        <p:nvSpPr>
          <p:cNvPr id="5" name="Subtitle 4"/>
          <p:cNvSpPr>
            <a:spLocks noGrp="1"/>
          </p:cNvSpPr>
          <p:nvPr>
            <p:ph sz="half" idx="1"/>
          </p:nvPr>
        </p:nvSpPr>
        <p:spPr>
          <a:xfrm>
            <a:off x="7021286" y="3126921"/>
            <a:ext cx="4163784" cy="1436916"/>
          </a:xfrm>
        </p:spPr>
        <p:txBody>
          <a:bodyPr>
            <a:normAutofit lnSpcReduction="10000"/>
          </a:bodyPr>
          <a:lstStyle/>
          <a:p>
            <a:pPr marL="0" indent="0" algn="ctr">
              <a:buNone/>
            </a:pPr>
            <a:r>
              <a:rPr lang="en-US" b="1" dirty="0" smtClean="0"/>
              <a:t>ANTHONY OKOLIE</a:t>
            </a:r>
          </a:p>
          <a:p>
            <a:pPr marL="0" indent="0" algn="ctr">
              <a:buNone/>
            </a:pPr>
            <a:r>
              <a:rPr lang="en-US" b="1" dirty="0" smtClean="0"/>
              <a:t>22200849</a:t>
            </a:r>
            <a:endParaRPr lang="en-US" b="1" dirty="0"/>
          </a:p>
        </p:txBody>
      </p:sp>
      <p:sp>
        <p:nvSpPr>
          <p:cNvPr id="6" name="Content Placeholder 5"/>
          <p:cNvSpPr>
            <a:spLocks noGrp="1"/>
          </p:cNvSpPr>
          <p:nvPr>
            <p:ph sz="half" idx="2"/>
          </p:nvPr>
        </p:nvSpPr>
        <p:spPr>
          <a:xfrm>
            <a:off x="1396094" y="3126920"/>
            <a:ext cx="4784270" cy="1943101"/>
          </a:xfrm>
        </p:spPr>
        <p:txBody>
          <a:bodyPr>
            <a:normAutofit lnSpcReduction="10000"/>
          </a:bodyPr>
          <a:lstStyle/>
          <a:p>
            <a:pPr marL="0" indent="0" algn="ctr">
              <a:buNone/>
            </a:pPr>
            <a:r>
              <a:rPr lang="en-US" sz="2600" b="1" dirty="0" smtClean="0"/>
              <a:t>HUMAN RESOURCE MANAGEMENT</a:t>
            </a:r>
          </a:p>
          <a:p>
            <a:pPr marL="0" indent="0" algn="ctr">
              <a:buNone/>
            </a:pPr>
            <a:r>
              <a:rPr lang="en-US" sz="2600" b="1" dirty="0" smtClean="0"/>
              <a:t>BUSN315</a:t>
            </a:r>
            <a:endParaRPr lang="en-US" b="1" dirty="0" smtClean="0"/>
          </a:p>
          <a:p>
            <a:pPr marL="0" indent="0" algn="ctr">
              <a:buNone/>
            </a:pPr>
            <a:r>
              <a:rPr lang="en-US" b="1" dirty="0" smtClean="0"/>
              <a:t>PROF. DR. TARIK ATAN</a:t>
            </a:r>
            <a:endParaRPr lang="en-US" b="1" dirty="0"/>
          </a:p>
        </p:txBody>
      </p:sp>
    </p:spTree>
    <p:extLst>
      <p:ext uri="{BB962C8B-B14F-4D97-AF65-F5344CB8AC3E}">
        <p14:creationId xmlns:p14="http://schemas.microsoft.com/office/powerpoint/2010/main" val="112496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For student, it’s </a:t>
            </a:r>
            <a:r>
              <a:rPr lang="en-US" dirty="0"/>
              <a:t>true that one of the qualities that a company looks for in an applicant is self-confidence. However, if you are showing off that confidence by posting profane photos of yourself or other people on Facebook, Twitter or </a:t>
            </a:r>
            <a:r>
              <a:rPr lang="en-US" dirty="0" smtClean="0"/>
              <a:t>Instagram, </a:t>
            </a:r>
            <a:r>
              <a:rPr lang="en-US" dirty="0"/>
              <a:t>you might as well pour your job application down the drain.</a:t>
            </a:r>
          </a:p>
          <a:p>
            <a:pPr marL="0" indent="0">
              <a:buNone/>
            </a:pPr>
            <a:r>
              <a:rPr lang="en-US" dirty="0"/>
              <a:t>Aside from losing your chances of landing on a high-paying job, you may end up being reported for unethical behavior because of these inappropriate social media posts</a:t>
            </a:r>
            <a:r>
              <a:rPr lang="en-US" dirty="0" smtClean="0"/>
              <a:t>.</a:t>
            </a:r>
          </a:p>
          <a:p>
            <a:pPr marL="0" indent="0">
              <a:buNone/>
            </a:pPr>
            <a:r>
              <a:rPr lang="en-US" dirty="0" smtClean="0"/>
              <a:t>Student overall should be mindful of what they post on social media.</a:t>
            </a:r>
          </a:p>
          <a:p>
            <a:pPr marL="0" indent="0">
              <a:buNone/>
            </a:pPr>
            <a:endParaRPr lang="en-US" dirty="0"/>
          </a:p>
        </p:txBody>
      </p:sp>
    </p:spTree>
    <p:extLst>
      <p:ext uri="{BB962C8B-B14F-4D97-AF65-F5344CB8AC3E}">
        <p14:creationId xmlns:p14="http://schemas.microsoft.com/office/powerpoint/2010/main" val="219593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-1</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Check </a:t>
            </a:r>
            <a:r>
              <a:rPr lang="en-US" dirty="0"/>
              <a:t>out Facebook posts that you're tagged in and </a:t>
            </a:r>
            <a:r>
              <a:rPr lang="en-US" dirty="0" err="1"/>
              <a:t>untag</a:t>
            </a:r>
            <a:r>
              <a:rPr lang="en-US" dirty="0"/>
              <a:t> yourself if the post contains any content, including photos, that is unprofessional.</a:t>
            </a:r>
          </a:p>
          <a:p>
            <a:pPr marL="0" indent="0">
              <a:buNone/>
            </a:pPr>
            <a:r>
              <a:rPr lang="en-US" dirty="0"/>
              <a:t>On Twitter, you can review mentions on your profile name and discover tweets by others that mention you. If you can't remove an uncomplimentary comment or photo, you can at least prepare a response should a potential employer ask you about it</a:t>
            </a:r>
            <a:r>
              <a:rPr lang="en-US" dirty="0" smtClean="0"/>
              <a:t>.</a:t>
            </a:r>
          </a:p>
          <a:p>
            <a:pPr marL="0" indent="0">
              <a:buNone/>
            </a:pPr>
            <a:r>
              <a:rPr lang="en-US" dirty="0"/>
              <a:t>Look over everything on your social media timelines and remove any dirt that you wouldn't want employers or recruiters to see. If you can't delete it yourself, contact the site manager and request to have it removed.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4613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-2</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dirty="0"/>
              <a:t>2. What policies, if any, should employers develop concerning the use of social media for various purposes, including employee recruitment and selection</a:t>
            </a:r>
            <a:r>
              <a:rPr lang="en-US" b="1" dirty="0" smtClean="0"/>
              <a:t>?</a:t>
            </a:r>
          </a:p>
          <a:p>
            <a:pPr marL="0" indent="0">
              <a:buNone/>
            </a:pPr>
            <a:r>
              <a:rPr lang="en-US" dirty="0"/>
              <a:t>Some employers in this modern day include social media in their recruitment strategy because job candidates are using the technology to find jobs. According to research from software company </a:t>
            </a:r>
            <a:r>
              <a:rPr lang="en-US" dirty="0" err="1"/>
              <a:t>CareerArc</a:t>
            </a:r>
            <a:r>
              <a:rPr lang="en-US" dirty="0"/>
              <a:t>, 86% of job seekers use social media in their job search. Its research, published in its "2021 Future of Recruiting Study," also found that Facebook; review sites, such as Glassdoor; and LinkedIn are the top three sites workers use to find employer information</a:t>
            </a:r>
            <a:r>
              <a:rPr lang="en-US" dirty="0" smtClean="0"/>
              <a:t>.</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3138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-2</a:t>
            </a:r>
            <a:endParaRPr lang="en-US" dirty="0"/>
          </a:p>
        </p:txBody>
      </p:sp>
      <p:sp>
        <p:nvSpPr>
          <p:cNvPr id="3" name="Content Placeholder 2"/>
          <p:cNvSpPr>
            <a:spLocks noGrp="1"/>
          </p:cNvSpPr>
          <p:nvPr>
            <p:ph idx="1"/>
          </p:nvPr>
        </p:nvSpPr>
        <p:spPr/>
        <p:txBody>
          <a:bodyPr/>
          <a:lstStyle/>
          <a:p>
            <a:pPr marL="0" indent="0">
              <a:buNone/>
            </a:pPr>
            <a:r>
              <a:rPr lang="en-US" dirty="0" smtClean="0"/>
              <a:t>I think every employer should have </a:t>
            </a:r>
            <a:r>
              <a:rPr lang="en-US" dirty="0"/>
              <a:t>a social media policy, put it into action by developing a strong process to support it. This might include identifying which social media channels should be checked for legitimate information, and which shouldn’t. For example, some social media sites include work history or project portfolios (LinkedIn, for example, serves as an online resume and referral network), while others are more geared toward sharing photos of friends and family.</a:t>
            </a:r>
            <a:endParaRPr lang="en-US" dirty="0"/>
          </a:p>
        </p:txBody>
      </p:sp>
    </p:spTree>
    <p:extLst>
      <p:ext uri="{BB962C8B-B14F-4D97-AF65-F5344CB8AC3E}">
        <p14:creationId xmlns:p14="http://schemas.microsoft.com/office/powerpoint/2010/main" val="237718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-2</a:t>
            </a:r>
            <a:endParaRPr lang="en-US" dirty="0"/>
          </a:p>
        </p:txBody>
      </p:sp>
      <p:sp>
        <p:nvSpPr>
          <p:cNvPr id="3" name="Content Placeholder 2"/>
          <p:cNvSpPr>
            <a:spLocks noGrp="1"/>
          </p:cNvSpPr>
          <p:nvPr>
            <p:ph idx="1"/>
          </p:nvPr>
        </p:nvSpPr>
        <p:spPr/>
        <p:txBody>
          <a:bodyPr/>
          <a:lstStyle/>
          <a:p>
            <a:pPr marL="0" indent="0">
              <a:buNone/>
            </a:pPr>
            <a:r>
              <a:rPr lang="en-US" dirty="0" smtClean="0"/>
              <a:t>Employers should also consider </a:t>
            </a:r>
            <a:r>
              <a:rPr lang="en-US" dirty="0"/>
              <a:t>adding a layer of independent review to help strengthen </a:t>
            </a:r>
            <a:r>
              <a:rPr lang="en-US" dirty="0" smtClean="0"/>
              <a:t>candidate </a:t>
            </a:r>
            <a:r>
              <a:rPr lang="en-US" dirty="0"/>
              <a:t>review process. This might be someone who is otherwise not involved in the hiring decision who could review social media profiles for items defined in the policy. After reviewing the candidate(s), they can then report back to the decision-maker in writing. This could be part of the overall reference-checking process.</a:t>
            </a:r>
          </a:p>
        </p:txBody>
      </p:sp>
    </p:spTree>
    <p:extLst>
      <p:ext uri="{BB962C8B-B14F-4D97-AF65-F5344CB8AC3E}">
        <p14:creationId xmlns:p14="http://schemas.microsoft.com/office/powerpoint/2010/main" val="429273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-2</a:t>
            </a:r>
            <a:endParaRPr lang="en-US" dirty="0"/>
          </a:p>
        </p:txBody>
      </p:sp>
      <p:sp>
        <p:nvSpPr>
          <p:cNvPr id="3" name="Content Placeholder 2"/>
          <p:cNvSpPr>
            <a:spLocks noGrp="1"/>
          </p:cNvSpPr>
          <p:nvPr>
            <p:ph idx="1"/>
          </p:nvPr>
        </p:nvSpPr>
        <p:spPr/>
        <p:txBody>
          <a:bodyPr/>
          <a:lstStyle/>
          <a:p>
            <a:pPr marL="0" indent="0">
              <a:buNone/>
            </a:pPr>
            <a:r>
              <a:rPr lang="en-US" dirty="0"/>
              <a:t>This report could include red flags about behavior or a lack of information that supports the resume. For instance, social media information that directly contradicts what is on the candidate’s resume could be a major red flag (but, since context is everything, you’ll still want to investigate further before making any conclusions). It should most definitely </a:t>
            </a:r>
            <a:r>
              <a:rPr lang="en-US" i="1" dirty="0"/>
              <a:t>not</a:t>
            </a:r>
            <a:r>
              <a:rPr lang="en-US" dirty="0"/>
              <a:t> include any information about protected statuses.</a:t>
            </a:r>
            <a:endParaRPr lang="en-US" dirty="0"/>
          </a:p>
        </p:txBody>
      </p:sp>
    </p:spTree>
    <p:extLst>
      <p:ext uri="{BB962C8B-B14F-4D97-AF65-F5344CB8AC3E}">
        <p14:creationId xmlns:p14="http://schemas.microsoft.com/office/powerpoint/2010/main" val="198601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THANK YOU FOR LISTENING.</a:t>
            </a:r>
            <a:endParaRPr lang="en-US" sz="4000" b="1" dirty="0"/>
          </a:p>
        </p:txBody>
      </p:sp>
      <p:sp>
        <p:nvSpPr>
          <p:cNvPr id="5" name="Text Placeholder 4"/>
          <p:cNvSpPr>
            <a:spLocks noGrp="1"/>
          </p:cNvSpPr>
          <p:nvPr>
            <p:ph type="body" idx="1"/>
          </p:nvPr>
        </p:nvSpPr>
        <p:spPr>
          <a:xfrm>
            <a:off x="2015067" y="3846051"/>
            <a:ext cx="8158690" cy="1460735"/>
          </a:xfrm>
        </p:spPr>
        <p:txBody>
          <a:bodyPr>
            <a:normAutofit fontScale="70000" lnSpcReduction="20000"/>
          </a:bodyPr>
          <a:lstStyle/>
          <a:p>
            <a:r>
              <a:rPr lang="en-US" b="1" dirty="0" smtClean="0"/>
              <a:t>THIS PRESENTATION CAN BE FOUND ONLINE WITH THE LINK BELOW:</a:t>
            </a:r>
          </a:p>
          <a:p>
            <a:r>
              <a:rPr lang="en-US" dirty="0">
                <a:hlinkClick r:id="rId2"/>
              </a:rPr>
              <a:t>https://</a:t>
            </a:r>
            <a:r>
              <a:rPr lang="en-US" dirty="0" smtClean="0">
                <a:hlinkClick r:id="rId2"/>
              </a:rPr>
              <a:t>heraldngr.com/2022/10/the-use-of-social-media-for-employee-recruitment-and-selection.html</a:t>
            </a:r>
            <a:endParaRPr lang="en-US" dirty="0" smtClean="0"/>
          </a:p>
          <a:p>
            <a:r>
              <a:rPr lang="en-US" b="1" dirty="0" smtClean="0"/>
              <a:t>PASSWORD: 22200849</a:t>
            </a:r>
            <a:endParaRPr lang="en-US" b="1" dirty="0"/>
          </a:p>
        </p:txBody>
      </p:sp>
    </p:spTree>
    <p:extLst>
      <p:ext uri="{BB962C8B-B14F-4D97-AF65-F5344CB8AC3E}">
        <p14:creationId xmlns:p14="http://schemas.microsoft.com/office/powerpoint/2010/main" val="334543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t>CASE SUMMARY</a:t>
            </a:r>
            <a:endParaRPr lang="en-US" sz="3300" b="1" dirty="0"/>
          </a:p>
        </p:txBody>
      </p:sp>
      <p:sp>
        <p:nvSpPr>
          <p:cNvPr id="6" name="Content Placeholder 5"/>
          <p:cNvSpPr>
            <a:spLocks noGrp="1"/>
          </p:cNvSpPr>
          <p:nvPr>
            <p:ph idx="1"/>
          </p:nvPr>
        </p:nvSpPr>
        <p:spPr/>
        <p:txBody>
          <a:bodyPr>
            <a:noAutofit/>
          </a:bodyPr>
          <a:lstStyle/>
          <a:p>
            <a:pPr marL="0" indent="0">
              <a:buNone/>
            </a:pPr>
            <a:r>
              <a:rPr lang="en-US" dirty="0"/>
              <a:t>Karen Johnston is a 55-year-old director of a small health planning agency in an urban area </a:t>
            </a:r>
            <a:r>
              <a:rPr lang="en-US" dirty="0" smtClean="0"/>
              <a:t>of the </a:t>
            </a:r>
            <a:r>
              <a:rPr lang="en-US" dirty="0"/>
              <a:t>South. Her agency employs a total of 18 staff members, most of whom are female. As </a:t>
            </a:r>
            <a:r>
              <a:rPr lang="en-US" dirty="0" smtClean="0"/>
              <a:t>a graduate </a:t>
            </a:r>
            <a:r>
              <a:rPr lang="en-US" dirty="0"/>
              <a:t>of the MBA program with a Healthcare concentration, she has been an </a:t>
            </a:r>
            <a:r>
              <a:rPr lang="en-US" dirty="0" smtClean="0"/>
              <a:t>active alumnus </a:t>
            </a:r>
            <a:r>
              <a:rPr lang="en-US" dirty="0"/>
              <a:t>of that program at the local state university</a:t>
            </a:r>
            <a:r>
              <a:rPr lang="en-US" dirty="0" smtClean="0"/>
              <a:t>.</a:t>
            </a:r>
            <a:endParaRPr lang="en-US" dirty="0"/>
          </a:p>
        </p:txBody>
      </p:sp>
    </p:spTree>
    <p:extLst>
      <p:ext uri="{BB962C8B-B14F-4D97-AF65-F5344CB8AC3E}">
        <p14:creationId xmlns:p14="http://schemas.microsoft.com/office/powerpoint/2010/main" val="3400705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prstClr val="black">
                    <a:lumMod val="85000"/>
                    <a:lumOff val="15000"/>
                  </a:prstClr>
                </a:solidFill>
              </a:rPr>
              <a:t>CASE </a:t>
            </a:r>
            <a:r>
              <a:rPr lang="en-US" sz="3300" b="1" dirty="0" smtClean="0">
                <a:solidFill>
                  <a:prstClr val="black">
                    <a:lumMod val="85000"/>
                    <a:lumOff val="15000"/>
                  </a:prstClr>
                </a:solidFill>
              </a:rPr>
              <a:t>SUMMARY -2</a:t>
            </a:r>
            <a:endParaRPr lang="en-US" b="1" dirty="0"/>
          </a:p>
        </p:txBody>
      </p:sp>
      <p:sp>
        <p:nvSpPr>
          <p:cNvPr id="4" name="Content Placeholder 3"/>
          <p:cNvSpPr>
            <a:spLocks noGrp="1"/>
          </p:cNvSpPr>
          <p:nvPr>
            <p:ph idx="1"/>
          </p:nvPr>
        </p:nvSpPr>
        <p:spPr/>
        <p:txBody>
          <a:bodyPr/>
          <a:lstStyle/>
          <a:p>
            <a:pPr marL="0" indent="0">
              <a:buNone/>
            </a:pPr>
            <a:r>
              <a:rPr lang="en-US" dirty="0"/>
              <a:t>She also serves as chairperson of the Community Advisory Board (CAB) for the program and has taken two student interns a year for her agency over the past eight years. The CAB advises the program faculty concerning curriculum, accreditation issues, internships, job placements, scholarships, etc.</a:t>
            </a:r>
          </a:p>
        </p:txBody>
      </p:sp>
    </p:spTree>
    <p:extLst>
      <p:ext uri="{BB962C8B-B14F-4D97-AF65-F5344CB8AC3E}">
        <p14:creationId xmlns:p14="http://schemas.microsoft.com/office/powerpoint/2010/main" val="1552142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a:t>
            </a:r>
            <a:r>
              <a:rPr lang="en-US" b="1" dirty="0" smtClean="0"/>
              <a:t>SUMMARY -3</a:t>
            </a:r>
            <a:endParaRPr lang="en-US" dirty="0"/>
          </a:p>
        </p:txBody>
      </p:sp>
      <p:sp>
        <p:nvSpPr>
          <p:cNvPr id="3" name="Content Placeholder 2"/>
          <p:cNvSpPr>
            <a:spLocks noGrp="1"/>
          </p:cNvSpPr>
          <p:nvPr>
            <p:ph idx="1"/>
          </p:nvPr>
        </p:nvSpPr>
        <p:spPr/>
        <p:txBody>
          <a:bodyPr/>
          <a:lstStyle/>
          <a:p>
            <a:pPr marL="0" indent="0">
              <a:buNone/>
            </a:pPr>
            <a:r>
              <a:rPr lang="en-US" dirty="0"/>
              <a:t>Recently, Johnston was asked by the program’s internship director to select one master’s student intern for the upcoming fall semester and she agreed to do so. He then forwarded to her the resumes of three students for her consideration as he had done in the past. Previously, she had considered grade point average, previous work experience, and career goals in making her decision concerning who to interview and who to select for the internship.</a:t>
            </a:r>
          </a:p>
        </p:txBody>
      </p:sp>
    </p:spTree>
    <p:extLst>
      <p:ext uri="{BB962C8B-B14F-4D97-AF65-F5344CB8AC3E}">
        <p14:creationId xmlns:p14="http://schemas.microsoft.com/office/powerpoint/2010/main" val="343492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a:t>
            </a:r>
            <a:r>
              <a:rPr lang="en-US" b="1" dirty="0" smtClean="0"/>
              <a:t>SUMMARY -4</a:t>
            </a:r>
            <a:endParaRPr lang="en-US" dirty="0"/>
          </a:p>
        </p:txBody>
      </p:sp>
      <p:sp>
        <p:nvSpPr>
          <p:cNvPr id="3" name="Content Placeholder 2"/>
          <p:cNvSpPr>
            <a:spLocks noGrp="1"/>
          </p:cNvSpPr>
          <p:nvPr>
            <p:ph idx="1"/>
          </p:nvPr>
        </p:nvSpPr>
        <p:spPr/>
        <p:txBody>
          <a:bodyPr/>
          <a:lstStyle/>
          <a:p>
            <a:pPr marL="0" indent="0">
              <a:buNone/>
            </a:pPr>
            <a:r>
              <a:rPr lang="en-US" dirty="0"/>
              <a:t>This time she decided to also see if any of the internship candidates had posted profiles on social media Web sites such as Facebook, Twitter, or LinkedIn. To her surprise, all three (one male and two females) had posted profiles on at least one of these social media Web sites. Two of the three posted information regarding their student extracurricular activities, work activities, family, and friends</a:t>
            </a:r>
            <a:r>
              <a:rPr lang="en-US" dirty="0" smtClean="0"/>
              <a:t>.</a:t>
            </a:r>
          </a:p>
        </p:txBody>
      </p:sp>
    </p:spTree>
    <p:extLst>
      <p:ext uri="{BB962C8B-B14F-4D97-AF65-F5344CB8AC3E}">
        <p14:creationId xmlns:p14="http://schemas.microsoft.com/office/powerpoint/2010/main" val="278615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a:t>
            </a:r>
            <a:r>
              <a:rPr lang="en-US" b="1" dirty="0" smtClean="0"/>
              <a:t>SUMMARY -5</a:t>
            </a:r>
            <a:endParaRPr lang="en-US" dirty="0"/>
          </a:p>
        </p:txBody>
      </p:sp>
      <p:sp>
        <p:nvSpPr>
          <p:cNvPr id="3" name="Content Placeholder 2"/>
          <p:cNvSpPr>
            <a:spLocks noGrp="1"/>
          </p:cNvSpPr>
          <p:nvPr>
            <p:ph idx="1"/>
          </p:nvPr>
        </p:nvSpPr>
        <p:spPr/>
        <p:txBody>
          <a:bodyPr/>
          <a:lstStyle/>
          <a:p>
            <a:pPr marL="0" indent="0">
              <a:buNone/>
            </a:pPr>
            <a:r>
              <a:rPr lang="en-US" dirty="0"/>
              <a:t>Karen found those to be helpful in helping her form a more complete picture of the internship applicant. However, the third profile posted on Facebook by one of the female applicants shocked her. She found semi-nude pictures, allusions to heavy drinking, and a comment that Lisa ‘‘was looking for a hot guy to bring out my wild side.’’</a:t>
            </a:r>
          </a:p>
        </p:txBody>
      </p:sp>
    </p:spTree>
    <p:extLst>
      <p:ext uri="{BB962C8B-B14F-4D97-AF65-F5344CB8AC3E}">
        <p14:creationId xmlns:p14="http://schemas.microsoft.com/office/powerpoint/2010/main" val="387998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a:t>
            </a:r>
            <a:r>
              <a:rPr lang="en-US" b="1" dirty="0" smtClean="0"/>
              <a:t>SUMMARY -6</a:t>
            </a:r>
            <a:endParaRPr lang="en-US" dirty="0"/>
          </a:p>
        </p:txBody>
      </p:sp>
      <p:sp>
        <p:nvSpPr>
          <p:cNvPr id="3" name="Content Placeholder 2"/>
          <p:cNvSpPr>
            <a:spLocks noGrp="1"/>
          </p:cNvSpPr>
          <p:nvPr>
            <p:ph idx="1"/>
          </p:nvPr>
        </p:nvSpPr>
        <p:spPr/>
        <p:txBody>
          <a:bodyPr/>
          <a:lstStyle/>
          <a:p>
            <a:pPr marL="0" indent="0">
              <a:buNone/>
            </a:pPr>
            <a:r>
              <a:rPr lang="en-US" dirty="0"/>
              <a:t>Johnston immediately called the internship coordinator and told him that she would like to interview the first two students and would select one for the internship. However, she told him that the third applicant should never have been allowed into the masters program and that he needed to have a long ‘‘heart-to-heart’’ talk with her if she was to have a future in the field of health services administration. </a:t>
            </a:r>
          </a:p>
        </p:txBody>
      </p:sp>
    </p:spTree>
    <p:extLst>
      <p:ext uri="{BB962C8B-B14F-4D97-AF65-F5344CB8AC3E}">
        <p14:creationId xmlns:p14="http://schemas.microsoft.com/office/powerpoint/2010/main" val="104379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a:t>
            </a:r>
            <a:r>
              <a:rPr lang="en-US" b="1" dirty="0" smtClean="0"/>
              <a:t>SUMMARY -7</a:t>
            </a:r>
            <a:endParaRPr lang="en-US" dirty="0"/>
          </a:p>
        </p:txBody>
      </p:sp>
      <p:sp>
        <p:nvSpPr>
          <p:cNvPr id="3" name="Content Placeholder 2"/>
          <p:cNvSpPr>
            <a:spLocks noGrp="1"/>
          </p:cNvSpPr>
          <p:nvPr>
            <p:ph idx="1"/>
          </p:nvPr>
        </p:nvSpPr>
        <p:spPr/>
        <p:txBody>
          <a:bodyPr/>
          <a:lstStyle/>
          <a:p>
            <a:pPr marL="0" indent="0">
              <a:buNone/>
            </a:pPr>
            <a:r>
              <a:rPr lang="en-US" dirty="0"/>
              <a:t>She also suggested that this student might be counseled to seek employment in another field altogether. Then when the CAB met, Johnston described her experience to the faculty and executive board members. When the program director explained that faculty have little control over the personal lives of students, Johnston suggested that perhaps they need to counsel students concerning ‘‘professional behavior</a:t>
            </a:r>
            <a:r>
              <a:rPr lang="en-US" dirty="0" smtClean="0"/>
              <a:t>.’’</a:t>
            </a:r>
          </a:p>
        </p:txBody>
      </p:sp>
    </p:spTree>
    <p:extLst>
      <p:ext uri="{BB962C8B-B14F-4D97-AF65-F5344CB8AC3E}">
        <p14:creationId xmlns:p14="http://schemas.microsoft.com/office/powerpoint/2010/main" val="81204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-1</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dirty="0" smtClean="0"/>
              <a:t>1. What </a:t>
            </a:r>
            <a:r>
              <a:rPr lang="en-US" b="1" dirty="0"/>
              <a:t>lessons can you draw from this case regarding how students, employers, and faculty can use social media such as Facebook during the recruitment and selection process</a:t>
            </a:r>
            <a:r>
              <a:rPr lang="en-US" b="1" dirty="0" smtClean="0"/>
              <a:t>?</a:t>
            </a:r>
          </a:p>
          <a:p>
            <a:pPr marL="0" indent="0">
              <a:buNone/>
            </a:pPr>
            <a:r>
              <a:rPr lang="en-US" dirty="0" smtClean="0"/>
              <a:t>I learnt that several </a:t>
            </a:r>
            <a:r>
              <a:rPr lang="en-US" dirty="0"/>
              <a:t>social media sites now enable companies and employers to conduct background checks on their applicants’ profiles. An applicant’s credentials and job interview results just don’t cut it anymore.</a:t>
            </a:r>
          </a:p>
          <a:p>
            <a:pPr marL="0" indent="0">
              <a:buNone/>
            </a:pPr>
            <a:r>
              <a:rPr lang="en-US" dirty="0"/>
              <a:t>Facebook, Twitter and LinkedIn posts, for example, have become a revolutionary tool, changing the way companies view and ultimately choose their employees.</a:t>
            </a:r>
          </a:p>
          <a:p>
            <a:pPr marL="0" indent="0">
              <a:buNone/>
            </a:pPr>
            <a:endParaRPr lang="en-US" dirty="0"/>
          </a:p>
        </p:txBody>
      </p:sp>
    </p:spTree>
    <p:extLst>
      <p:ext uri="{BB962C8B-B14F-4D97-AF65-F5344CB8AC3E}">
        <p14:creationId xmlns:p14="http://schemas.microsoft.com/office/powerpoint/2010/main" val="2981389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290</TotalTime>
  <Words>1203</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THE USE OF SOCIAL MEDIA FOR EMPLOYEE RECRUITMENT AND SELECTION</vt:lpstr>
      <vt:lpstr>CASE SUMMARY</vt:lpstr>
      <vt:lpstr>CASE SUMMARY -2</vt:lpstr>
      <vt:lpstr>CASE SUMMARY -3</vt:lpstr>
      <vt:lpstr>CASE SUMMARY -4</vt:lpstr>
      <vt:lpstr>CASE SUMMARY -5</vt:lpstr>
      <vt:lpstr>CASE SUMMARY -6</vt:lpstr>
      <vt:lpstr>CASE SUMMARY -7</vt:lpstr>
      <vt:lpstr>Questions -1</vt:lpstr>
      <vt:lpstr>Questions -1</vt:lpstr>
      <vt:lpstr>Questions -1</vt:lpstr>
      <vt:lpstr>Questions -2</vt:lpstr>
      <vt:lpstr>Questions -2</vt:lpstr>
      <vt:lpstr>Questions -2</vt:lpstr>
      <vt:lpstr>Questions -2</vt:lpstr>
      <vt:lpstr>THANK YOU FOR LISTENING.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SOCIAL MEDIA FOR EMPLOYEE RECRUITMENT AND SELECTIONhe Use of Social Media for Employee Recruitment and Selection</dc:title>
  <dc:creator>Lansman Computer</dc:creator>
  <cp:lastModifiedBy>Lansman Computer</cp:lastModifiedBy>
  <cp:revision>31</cp:revision>
  <dcterms:created xsi:type="dcterms:W3CDTF">2022-10-12T18:48:14Z</dcterms:created>
  <dcterms:modified xsi:type="dcterms:W3CDTF">2022-10-21T06:34:21Z</dcterms:modified>
</cp:coreProperties>
</file>